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1FC2B-9943-411A-A3C2-C2788AD4B0B6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0F2C-94B8-40B6-B050-1177D9624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60F2C-94B8-40B6-B050-1177D96249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156" y="104775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 smtClean="0">
                <a:solidFill>
                  <a:srgbClr val="00B0F0"/>
                </a:solidFill>
              </a:rPr>
              <a:t>Групові методи психологічної роботи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4" descr="C:\Users\User\Desktop\image_5aab77aa895915.47549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248472" cy="3118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Предпринимателей Покровска приглашают на тренинг по развитию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2038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5580112" y="5157192"/>
            <a:ext cx="3347864" cy="1371600"/>
          </a:xfrm>
          <a:prstGeom prst="rect">
            <a:avLst/>
          </a:prstGeom>
        </p:spPr>
        <p:txBody>
          <a:bodyPr vert="horz" lIns="0" rIns="18288">
            <a:normAutofit fontScale="2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Вибіркова навчальна дисципліна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Освітня програма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«</a:t>
            </a: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Психологія»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Перший (бакалаврський) рівень вищої освіти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Спеціальність 053 Психологія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 курс, 1-2 семестр викладання  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денна та заочна форми навчання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2020-2021 навчальний рік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4256" y="1603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>
                <a:latin typeface="Constantia" pitchFamily="18" charset="0"/>
              </a:rPr>
              <a:t>Херсонський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державний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університет</a:t>
            </a:r>
            <a:endParaRPr lang="ru-RU" sz="1400" dirty="0">
              <a:latin typeface="Constantia" pitchFamily="18" charset="0"/>
            </a:endParaRPr>
          </a:p>
          <a:p>
            <a:pPr algn="ctr"/>
            <a:r>
              <a:rPr lang="ru-RU" sz="1400" dirty="0" err="1">
                <a:latin typeface="Constantia" pitchFamily="18" charset="0"/>
              </a:rPr>
              <a:t>Соціально-психологічний</a:t>
            </a:r>
            <a:r>
              <a:rPr lang="ru-RU" sz="1400" dirty="0">
                <a:latin typeface="Constantia" pitchFamily="18" charset="0"/>
              </a:rPr>
              <a:t> факультет </a:t>
            </a:r>
          </a:p>
          <a:p>
            <a:pPr algn="ctr"/>
            <a:r>
              <a:rPr lang="ru-RU" sz="1400" dirty="0">
                <a:latin typeface="Constantia" pitchFamily="18" charset="0"/>
              </a:rPr>
              <a:t>Кафедра </a:t>
            </a:r>
            <a:r>
              <a:rPr lang="ru-RU" sz="1400" dirty="0" err="1">
                <a:latin typeface="Constantia" pitchFamily="18" charset="0"/>
              </a:rPr>
              <a:t>практичної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психології</a:t>
            </a:r>
            <a:r>
              <a:rPr lang="ru-RU" sz="1400" dirty="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Зміст курсу або стисло про основне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4782272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uk-UA" sz="2400" dirty="0" smtClean="0"/>
              <a:t>Загальне поняття про групові </a:t>
            </a:r>
            <a:r>
              <a:rPr lang="uk-UA" sz="2400" dirty="0"/>
              <a:t>методи психологічної роботи.</a:t>
            </a:r>
            <a:endParaRPr lang="uk-UA" sz="2400" dirty="0" smtClean="0"/>
          </a:p>
          <a:p>
            <a:pPr marL="514350" indent="-514350" algn="just">
              <a:buAutoNum type="arabicPeriod"/>
            </a:pPr>
            <a:endParaRPr lang="uk-UA" sz="2400" dirty="0" smtClean="0"/>
          </a:p>
          <a:p>
            <a:pPr marL="514350" indent="-514350" algn="just">
              <a:buAutoNum type="arabicPeriod"/>
            </a:pPr>
            <a:r>
              <a:rPr lang="ru-RU" sz="2400" dirty="0" err="1" smtClean="0"/>
              <a:t>Співвідношення</a:t>
            </a:r>
            <a:r>
              <a:rPr lang="ru-RU" sz="2400" dirty="0" smtClean="0"/>
              <a:t> понять «</a:t>
            </a:r>
            <a:r>
              <a:rPr lang="ru-RU" sz="2400" dirty="0" err="1" smtClean="0"/>
              <a:t>групова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психотерапія</a:t>
            </a:r>
            <a:r>
              <a:rPr lang="ru-RU" sz="2400" dirty="0" smtClean="0"/>
              <a:t>», «</a:t>
            </a:r>
            <a:r>
              <a:rPr lang="ru-RU" sz="2400" dirty="0" err="1" smtClean="0"/>
              <a:t>групова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психокорекція</a:t>
            </a:r>
            <a:r>
              <a:rPr lang="ru-RU" sz="2400" dirty="0" smtClean="0"/>
              <a:t>», «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» </a:t>
            </a:r>
            <a:r>
              <a:rPr lang="ru-RU" sz="2400" dirty="0" err="1" smtClean="0"/>
              <a:t>і</a:t>
            </a:r>
            <a:r>
              <a:rPr lang="ru-RU" sz="2400" dirty="0" smtClean="0"/>
              <a:t> «</a:t>
            </a:r>
            <a:r>
              <a:rPr lang="ru-RU" sz="2400" dirty="0" err="1" smtClean="0"/>
              <a:t>груповий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тренінг</a:t>
            </a:r>
            <a:r>
              <a:rPr lang="ru-RU" sz="2400" dirty="0" smtClean="0"/>
              <a:t>».</a:t>
            </a:r>
          </a:p>
          <a:p>
            <a:pPr marL="514350" indent="-514350" algn="just">
              <a:buAutoNum type="arabicPeriod"/>
            </a:pPr>
            <a:endParaRPr lang="ru-RU" sz="2400" dirty="0" smtClean="0"/>
          </a:p>
          <a:p>
            <a:pPr marL="514350" indent="-514350" algn="just">
              <a:buAutoNum type="arabicPeriod"/>
            </a:pPr>
            <a:r>
              <a:rPr lang="uk-UA" sz="2400" dirty="0" smtClean="0"/>
              <a:t>Специфічні особливості тренінгу.</a:t>
            </a:r>
          </a:p>
          <a:p>
            <a:pPr marL="514350" indent="-514350" algn="just">
              <a:buAutoNum type="arabicPeriod"/>
            </a:pPr>
            <a:endParaRPr lang="uk-UA" sz="2400" dirty="0" smtClean="0"/>
          </a:p>
          <a:p>
            <a:pPr marL="514350" indent="-514350" algn="just">
              <a:buAutoNum type="arabicPeriod"/>
            </a:pPr>
            <a:r>
              <a:rPr lang="uk-UA" sz="2400" dirty="0" smtClean="0"/>
              <a:t>Загальні принципи тренінгів.</a:t>
            </a:r>
          </a:p>
          <a:p>
            <a:pPr marL="514350" indent="-514350" algn="just">
              <a:buAutoNum type="arabicPeriod"/>
            </a:pPr>
            <a:endParaRPr lang="uk-UA" sz="2400" dirty="0" smtClean="0"/>
          </a:p>
          <a:p>
            <a:pPr marL="514350" indent="-514350" algn="just">
              <a:buAutoNum type="arabicPeriod"/>
            </a:pPr>
            <a:r>
              <a:rPr lang="uk-UA" sz="2400" dirty="0" smtClean="0"/>
              <a:t>Класифікація тренінгів.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  <p:pic>
        <p:nvPicPr>
          <p:cNvPr id="31750" name="Picture 6" descr="C:\Users\User\Desktop\main_77260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87492"/>
            <a:ext cx="3024336" cy="2878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3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B0F0"/>
                </a:solidFill>
              </a:rPr>
              <a:t>Для чого Вам цей курс?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sz="30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Цей курс вдало поєднує теорію та практику проведення різних форм групової роботи!</a:t>
            </a:r>
            <a:r>
              <a:rPr lang="uk-UA" sz="30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uk-UA" sz="30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/>
          </a:bodyPr>
          <a:lstStyle/>
          <a:p>
            <a:r>
              <a:rPr lang="uk-UA" sz="3000" dirty="0" smtClean="0">
                <a:solidFill>
                  <a:srgbClr val="00B0F0"/>
                </a:solidFill>
              </a:rPr>
              <a:t>Для </a:t>
            </a:r>
            <a:r>
              <a:rPr lang="uk-UA" sz="3000" dirty="0">
                <a:solidFill>
                  <a:srgbClr val="00B0F0"/>
                </a:solidFill>
              </a:rPr>
              <a:t>чого Вам цей курс?</a:t>
            </a:r>
            <a:br>
              <a:rPr lang="uk-UA" sz="3000" dirty="0">
                <a:solidFill>
                  <a:srgbClr val="00B0F0"/>
                </a:solidFill>
              </a:rPr>
            </a:br>
            <a:r>
              <a:rPr lang="uk-UA" sz="3000" dirty="0">
                <a:solidFill>
                  <a:srgbClr val="FEB80A">
                    <a:shade val="75000"/>
                  </a:srgbClr>
                </a:solidFill>
              </a:rPr>
              <a:t/>
            </a:r>
            <a:br>
              <a:rPr lang="uk-UA" sz="3000" dirty="0">
                <a:solidFill>
                  <a:srgbClr val="FEB80A">
                    <a:shade val="75000"/>
                  </a:srgb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7FD13B"/>
              </a:buClr>
            </a:pPr>
            <a:r>
              <a:rPr lang="uk-UA" sz="3000" dirty="0" smtClean="0">
                <a:solidFill>
                  <a:srgbClr val="D6ECFF">
                    <a:lumMod val="50000"/>
                  </a:srgbClr>
                </a:solidFill>
              </a:rPr>
              <a:t>На цьому курсі ви зможете краще пізнати себе та своїх одногрупників!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2809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/>
          </a:bodyPr>
          <a:lstStyle/>
          <a:p>
            <a:r>
              <a:rPr lang="uk-UA" sz="3000" dirty="0" smtClean="0">
                <a:solidFill>
                  <a:srgbClr val="00B0F0"/>
                </a:solidFill>
              </a:rPr>
              <a:t>Для </a:t>
            </a:r>
            <a:r>
              <a:rPr lang="uk-UA" sz="3000" dirty="0">
                <a:solidFill>
                  <a:srgbClr val="00B0F0"/>
                </a:solidFill>
              </a:rPr>
              <a:t>чого Вам цей курс?</a:t>
            </a:r>
            <a:br>
              <a:rPr lang="uk-UA" sz="3000" dirty="0">
                <a:solidFill>
                  <a:srgbClr val="00B0F0"/>
                </a:solidFill>
              </a:rPr>
            </a:br>
            <a:r>
              <a:rPr lang="uk-UA" sz="3000" dirty="0">
                <a:solidFill>
                  <a:srgbClr val="FEB80A">
                    <a:shade val="75000"/>
                  </a:srgbClr>
                </a:solidFill>
              </a:rPr>
              <a:t/>
            </a:r>
            <a:br>
              <a:rPr lang="uk-UA" sz="3000" dirty="0">
                <a:solidFill>
                  <a:srgbClr val="FEB80A">
                    <a:shade val="75000"/>
                  </a:srgb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7FD13B"/>
              </a:buClr>
            </a:pPr>
            <a:r>
              <a:rPr lang="uk-UA" sz="3000" dirty="0" smtClean="0">
                <a:solidFill>
                  <a:srgbClr val="D6ECFF">
                    <a:lumMod val="50000"/>
                  </a:srgbClr>
                </a:solidFill>
              </a:rPr>
              <a:t>Нарешті ви будете не тільки примати участь, але й матимете можливість самі проводити  заняття!</a:t>
            </a:r>
            <a:endParaRPr lang="uk-UA" sz="3000" dirty="0">
              <a:solidFill>
                <a:srgbClr val="D6ECFF">
                  <a:lumMod val="50000"/>
                </a:srgbClr>
              </a:solidFill>
            </a:endParaRPr>
          </a:p>
          <a:p>
            <a:pPr lvl="0" algn="just">
              <a:buClr>
                <a:srgbClr val="7FD13B"/>
              </a:buClr>
            </a:pPr>
            <a:r>
              <a:rPr lang="uk-UA" sz="3000" dirty="0">
                <a:solidFill>
                  <a:srgbClr val="D6ECFF">
                    <a:lumMod val="50000"/>
                  </a:srgbClr>
                </a:solidFill>
              </a:rPr>
              <a:t>Приходьте, буде </a:t>
            </a:r>
            <a:r>
              <a:rPr lang="uk-UA" sz="3000" dirty="0" err="1">
                <a:solidFill>
                  <a:srgbClr val="D6ECFF">
                    <a:lumMod val="50000"/>
                  </a:srgbClr>
                </a:solidFill>
              </a:rPr>
              <a:t>пізнавально</a:t>
            </a:r>
            <a:r>
              <a:rPr lang="uk-UA" sz="3000" dirty="0">
                <a:solidFill>
                  <a:srgbClr val="D6ECFF">
                    <a:lumMod val="50000"/>
                  </a:srgbClr>
                </a:solidFill>
              </a:rPr>
              <a:t>, весело та дуже цікаво!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40968"/>
            <a:ext cx="8208912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Приходьте! </a:t>
            </a:r>
            <a:br>
              <a:rPr lang="uk-U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Б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уде дуже цікаво, корисно та весело!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43596"/>
            <a:ext cx="2808312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" y="1556792"/>
            <a:ext cx="270510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556793"/>
            <a:ext cx="2577852" cy="22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8083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" y="3950171"/>
            <a:ext cx="270509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00" y="3950170"/>
            <a:ext cx="254146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151</Words>
  <Application>Microsoft Office PowerPoint</Application>
  <PresentationFormat>Экран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Групові методи психологічної роботи</vt:lpstr>
      <vt:lpstr>Зміст курсу або стисло про основне</vt:lpstr>
      <vt:lpstr> Для чого Вам цей курс?  </vt:lpstr>
      <vt:lpstr>Для чого Вам цей курс?  </vt:lpstr>
      <vt:lpstr>Для чого Вам цей курс?  </vt:lpstr>
      <vt:lpstr> Приходьте!  Буде дуже цікаво, корисно та весело!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та проведення тренінгу</dc:title>
  <dc:creator>User</dc:creator>
  <cp:lastModifiedBy>User</cp:lastModifiedBy>
  <cp:revision>39</cp:revision>
  <dcterms:created xsi:type="dcterms:W3CDTF">2020-04-19T21:37:33Z</dcterms:created>
  <dcterms:modified xsi:type="dcterms:W3CDTF">2020-06-18T15:08:27Z</dcterms:modified>
</cp:coreProperties>
</file>